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8" r:id="rId3"/>
    <p:sldId id="259" r:id="rId4"/>
  </p:sldIdLst>
  <p:sldSz cx="7559675" cy="1069181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AE5"/>
    <a:srgbClr val="FE43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11"/>
    <p:restoredTop sz="94635"/>
  </p:normalViewPr>
  <p:slideViewPr>
    <p:cSldViewPr snapToGrid="0" snapToObjects="1">
      <p:cViewPr varScale="1">
        <p:scale>
          <a:sx n="96" d="100"/>
          <a:sy n="96" d="100"/>
        </p:scale>
        <p:origin x="28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83197E9-1776-AD48-B942-66D763A83784}" type="datetimeFigureOut">
              <a:rPr kumimoji="1" lang="ja-JP" altLang="en-US" smtClean="0"/>
              <a:t>2018/4/13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C36F1-3E3C-1B4E-9098-0B50B12BC7F3}"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3;&#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3197E9-1776-AD48-B942-66D763A83784}" type="datetimeFigureOut">
              <a:rPr kumimoji="1" lang="ja-JP" altLang="en-US" smtClean="0"/>
              <a:t>2018/4/13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C36F1-3E3C-1B4E-9098-0B50B12BC7F3}"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3197E9-1776-AD48-B942-66D763A83784}" type="datetimeFigureOut">
              <a:rPr kumimoji="1" lang="ja-JP" altLang="en-US" smtClean="0"/>
              <a:t>2018/4/13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C36F1-3E3C-1B4E-9098-0B50B12BC7F3}"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3197E9-1776-AD48-B942-66D763A83784}" type="datetimeFigureOut">
              <a:rPr kumimoji="1" lang="ja-JP" altLang="en-US" smtClean="0"/>
              <a:t>2018/4/13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C36F1-3E3C-1B4E-9098-0B50B12BC7F3}"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3197E9-1776-AD48-B942-66D763A83784}" type="datetimeFigureOut">
              <a:rPr kumimoji="1" lang="ja-JP" altLang="en-US" smtClean="0"/>
              <a:t>2018/4/13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AFC36F1-3E3C-1B4E-9098-0B50B12BC7F3}"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83197E9-1776-AD48-B942-66D763A83784}" type="datetimeFigureOut">
              <a:rPr kumimoji="1" lang="ja-JP" altLang="en-US" smtClean="0"/>
              <a:t>2018/4/13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FC36F1-3E3C-1B4E-9098-0B50B12BC7F3}"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83197E9-1776-AD48-B942-66D763A83784}" type="datetimeFigureOut">
              <a:rPr kumimoji="1" lang="ja-JP" altLang="en-US" smtClean="0"/>
              <a:t>2018/4/13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AFC36F1-3E3C-1B4E-9098-0B50B12BC7F3}"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83197E9-1776-AD48-B942-66D763A83784}" type="datetimeFigureOut">
              <a:rPr kumimoji="1" lang="ja-JP" altLang="en-US" smtClean="0"/>
              <a:t>2018/4/13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AFC36F1-3E3C-1B4E-9098-0B50B12BC7F3}"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197E9-1776-AD48-B942-66D763A83784}" type="datetimeFigureOut">
              <a:rPr kumimoji="1" lang="ja-JP" altLang="en-US" smtClean="0"/>
              <a:t>2018/4/13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AFC36F1-3E3C-1B4E-9098-0B50B12BC7F3}"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3;&#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3197E9-1776-AD48-B942-66D763A83784}" type="datetimeFigureOut">
              <a:rPr kumimoji="1" lang="ja-JP" altLang="en-US" smtClean="0"/>
              <a:t>2018/4/13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FC36F1-3E3C-1B4E-9098-0B50B12BC7F3}"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3197E9-1776-AD48-B942-66D763A83784}" type="datetimeFigureOut">
              <a:rPr kumimoji="1" lang="ja-JP" altLang="en-US" smtClean="0"/>
              <a:t>2018/4/13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AFC36F1-3E3C-1B4E-9098-0B50B12BC7F3}"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83197E9-1776-AD48-B942-66D763A83784}" type="datetimeFigureOut">
              <a:rPr kumimoji="1" lang="ja-JP" altLang="en-US" smtClean="0"/>
              <a:t>2018/4/13</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2AFC36F1-3E3C-1B4E-9098-0B50B12BC7F3}" type="slidenum">
              <a:rPr kumimoji="1" lang="ja-JP" altLang="en-US" smtClean="0"/>
              <a:t>‹#›</a:t>
            </a:fld>
            <a:endParaRPr kumimoji="1" lang="ja-JP" altLang="en-US"/>
          </a:p>
        </p:txBody>
      </p:sp>
    </p:spTree>
    <p:extLst>
      <p:ext uri="{BB962C8B-B14F-4D97-AF65-F5344CB8AC3E}">
        <p14:creationId xmlns:p14="http://schemas.microsoft.com/office/powerpoint/2010/main" val="2054024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9427326F-F4E3-D647-A535-C57B627BD63A}"/>
              </a:ext>
            </a:extLst>
          </p:cNvPr>
          <p:cNvSpPr/>
          <p:nvPr/>
        </p:nvSpPr>
        <p:spPr>
          <a:xfrm>
            <a:off x="0" y="9835144"/>
            <a:ext cx="7559677" cy="84584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rotWithShape="1">
          <a:blip r:embed="rId2">
            <a:extLst>
              <a:ext uri="{28A0092B-C50C-407E-A947-70E740481C1C}">
                <a14:useLocalDpi xmlns:a14="http://schemas.microsoft.com/office/drawing/2010/main" val="0"/>
              </a:ext>
            </a:extLst>
          </a:blip>
          <a:srcRect t="14726" b="10012"/>
          <a:stretch/>
        </p:blipFill>
        <p:spPr>
          <a:xfrm>
            <a:off x="0" y="0"/>
            <a:ext cx="7559675" cy="4267200"/>
          </a:xfrm>
          <a:prstGeom prst="rect">
            <a:avLst/>
          </a:prstGeom>
        </p:spPr>
      </p:pic>
      <p:sp>
        <p:nvSpPr>
          <p:cNvPr id="15" name="正方形/長方形 14"/>
          <p:cNvSpPr/>
          <p:nvPr/>
        </p:nvSpPr>
        <p:spPr>
          <a:xfrm>
            <a:off x="-1" y="4267200"/>
            <a:ext cx="7559676" cy="1621357"/>
          </a:xfrm>
          <a:prstGeom prst="rect">
            <a:avLst/>
          </a:prstGeom>
          <a:solidFill>
            <a:srgbClr val="FF7AE5"/>
          </a:solidFill>
          <a:ln>
            <a:solidFill>
              <a:srgbClr val="FF7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917515" y="4473576"/>
            <a:ext cx="5724644" cy="1200329"/>
          </a:xfrm>
          <a:prstGeom prst="rect">
            <a:avLst/>
          </a:prstGeom>
          <a:noFill/>
        </p:spPr>
        <p:txBody>
          <a:bodyPr wrap="none" rtlCol="0">
            <a:spAutoFit/>
          </a:bodyPr>
          <a:lstStyle/>
          <a:p>
            <a:pPr algn="ctr"/>
            <a:r>
              <a:rPr lang="ja-JP" altLang="en-US" sz="3600">
                <a:solidFill>
                  <a:schemeClr val="bg1"/>
                </a:solidFill>
                <a:latin typeface="HGGothicE" charset="-128"/>
                <a:ea typeface="HGGothicE" charset="-128"/>
                <a:cs typeface="HGGothicE" charset="-128"/>
              </a:rPr>
              <a:t>かさこバンド初結成！</a:t>
            </a:r>
            <a:endParaRPr lang="en-US" altLang="ja-JP" sz="3600" dirty="0">
              <a:solidFill>
                <a:schemeClr val="bg1"/>
              </a:solidFill>
              <a:latin typeface="HGGothicE" charset="-128"/>
              <a:ea typeface="HGGothicE" charset="-128"/>
              <a:cs typeface="HGGothicE" charset="-128"/>
            </a:endParaRPr>
          </a:p>
          <a:p>
            <a:pPr algn="ctr"/>
            <a:r>
              <a:rPr kumimoji="1" lang="ja-JP" altLang="en-US" sz="3600">
                <a:solidFill>
                  <a:schemeClr val="bg1"/>
                </a:solidFill>
                <a:latin typeface="HGGothicE" charset="-128"/>
                <a:ea typeface="HGGothicE" charset="-128"/>
                <a:cs typeface="HGGothicE" charset="-128"/>
              </a:rPr>
              <a:t>ワンマンライブ開催決定！</a:t>
            </a:r>
            <a:endParaRPr kumimoji="1" lang="ja-JP" altLang="en-US" sz="3600" dirty="0">
              <a:solidFill>
                <a:schemeClr val="bg1"/>
              </a:solidFill>
              <a:latin typeface="HGGothicE" charset="-128"/>
              <a:ea typeface="HGGothicE" charset="-128"/>
              <a:cs typeface="HGGothicE" charset="-128"/>
            </a:endParaRPr>
          </a:p>
        </p:txBody>
      </p:sp>
      <p:sp>
        <p:nvSpPr>
          <p:cNvPr id="21" name="正方形/長方形 20"/>
          <p:cNvSpPr/>
          <p:nvPr/>
        </p:nvSpPr>
        <p:spPr>
          <a:xfrm>
            <a:off x="253886" y="7590055"/>
            <a:ext cx="2922656" cy="1200329"/>
          </a:xfrm>
          <a:prstGeom prst="rect">
            <a:avLst/>
          </a:prstGeom>
        </p:spPr>
        <p:txBody>
          <a:bodyPr wrap="square">
            <a:spAutoFit/>
          </a:bodyPr>
          <a:lstStyle/>
          <a:p>
            <a:r>
              <a:rPr lang="ja-JP" altLang="en-US" sz="1600" dirty="0">
                <a:solidFill>
                  <a:srgbClr val="FF0000"/>
                </a:solidFill>
              </a:rPr>
              <a:t>■イベント概要</a:t>
            </a:r>
            <a:endParaRPr lang="en-US" altLang="ja-JP" sz="1600" dirty="0">
              <a:solidFill>
                <a:srgbClr val="FF0000"/>
              </a:solidFill>
            </a:endParaRPr>
          </a:p>
          <a:p>
            <a:r>
              <a:rPr lang="ja-JP" altLang="en-US" sz="1400" dirty="0"/>
              <a:t>場所：北参道ストロボカフェ</a:t>
            </a:r>
            <a:endParaRPr lang="en-US" altLang="ja-JP" sz="1400" dirty="0"/>
          </a:p>
          <a:p>
            <a:r>
              <a:rPr lang="ja-JP" altLang="en-US" sz="1400" dirty="0"/>
              <a:t>住所：渋谷区千駄ヶ谷4-3-10</a:t>
            </a:r>
            <a:endParaRPr lang="en-US" altLang="ja-JP" sz="1400" dirty="0"/>
          </a:p>
          <a:p>
            <a:r>
              <a:rPr lang="ja-JP" altLang="en-US" sz="1400" dirty="0"/>
              <a:t>ニューベリー千駄ヶ谷 B1</a:t>
            </a:r>
            <a:endParaRPr lang="en-US" altLang="ja-JP" sz="1400" dirty="0"/>
          </a:p>
          <a:p>
            <a:r>
              <a:rPr lang="ja-JP" altLang="en-US" sz="1400" dirty="0"/>
              <a:t>交通：代々木駅西口より</a:t>
            </a:r>
            <a:r>
              <a:rPr lang="ja-JP" altLang="en-US" sz="1400"/>
              <a:t>徒歩7分</a:t>
            </a:r>
            <a:endParaRPr lang="ja-JP" altLang="en-US" sz="1400" dirty="0"/>
          </a:p>
        </p:txBody>
      </p:sp>
      <p:sp>
        <p:nvSpPr>
          <p:cNvPr id="23" name="正方形/長方形 22"/>
          <p:cNvSpPr/>
          <p:nvPr/>
        </p:nvSpPr>
        <p:spPr>
          <a:xfrm>
            <a:off x="253886" y="8821039"/>
            <a:ext cx="3778250" cy="954107"/>
          </a:xfrm>
          <a:prstGeom prst="rect">
            <a:avLst/>
          </a:prstGeom>
        </p:spPr>
        <p:txBody>
          <a:bodyPr>
            <a:spAutoFit/>
          </a:bodyPr>
          <a:lstStyle/>
          <a:p>
            <a:r>
              <a:rPr lang="ja-JP" altLang="en-US" sz="1400" dirty="0"/>
              <a:t>時間：13：30～</a:t>
            </a:r>
            <a:r>
              <a:rPr lang="ja-JP" altLang="en-US" sz="1400"/>
              <a:t>15：00頃＊</a:t>
            </a:r>
            <a:r>
              <a:rPr lang="ja-JP" altLang="en-US" sz="1400" dirty="0"/>
              <a:t>開場13：00</a:t>
            </a:r>
            <a:endParaRPr lang="en-US" altLang="ja-JP" sz="1400" dirty="0"/>
          </a:p>
          <a:p>
            <a:r>
              <a:rPr lang="ja-JP" altLang="en-US" sz="1400" dirty="0"/>
              <a:t>料金：2000円＋ワンドリンクオーダー</a:t>
            </a:r>
            <a:endParaRPr lang="en-US" altLang="ja-JP" sz="1400" dirty="0"/>
          </a:p>
          <a:p>
            <a:r>
              <a:rPr lang="ja-JP" altLang="en-US" sz="1400" dirty="0"/>
              <a:t>＊小学生</a:t>
            </a:r>
            <a:r>
              <a:rPr lang="ja-JP" altLang="en-US" sz="1400"/>
              <a:t>以下無料</a:t>
            </a:r>
            <a:r>
              <a:rPr lang="ja-JP" altLang="en-US" sz="1400" dirty="0"/>
              <a:t>　</a:t>
            </a:r>
            <a:r>
              <a:rPr lang="ja-JP" altLang="en-US" sz="1400"/>
              <a:t>定員</a:t>
            </a:r>
            <a:r>
              <a:rPr lang="ja-JP" altLang="en-US" sz="1400" dirty="0"/>
              <a:t>：50名</a:t>
            </a:r>
            <a:endParaRPr lang="en-US" altLang="ja-JP" sz="1400" dirty="0"/>
          </a:p>
          <a:p>
            <a:r>
              <a:rPr lang="ja-JP" altLang="en-US" sz="1400" dirty="0"/>
              <a:t>かさこ曲一覧　</a:t>
            </a:r>
            <a:r>
              <a:rPr lang="en-US" altLang="ja-JP" sz="1400" dirty="0"/>
              <a:t>http://</a:t>
            </a:r>
            <a:r>
              <a:rPr lang="en-US" altLang="ja-JP" sz="1400" dirty="0" err="1"/>
              <a:t>mv.kasako.jp</a:t>
            </a:r>
            <a:endParaRPr lang="ja-JP" altLang="en-US" sz="1400" dirty="0"/>
          </a:p>
        </p:txBody>
      </p:sp>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476" y="9638256"/>
            <a:ext cx="1035002" cy="1035002"/>
          </a:xfrm>
          <a:prstGeom prst="rect">
            <a:avLst/>
          </a:prstGeom>
        </p:spPr>
      </p:pic>
      <p:sp>
        <p:nvSpPr>
          <p:cNvPr id="25" name="正方形/長方形 24"/>
          <p:cNvSpPr/>
          <p:nvPr/>
        </p:nvSpPr>
        <p:spPr>
          <a:xfrm>
            <a:off x="173875" y="6024628"/>
            <a:ext cx="7331557" cy="1477328"/>
          </a:xfrm>
          <a:prstGeom prst="rect">
            <a:avLst/>
          </a:prstGeom>
        </p:spPr>
        <p:txBody>
          <a:bodyPr wrap="square">
            <a:spAutoFit/>
          </a:bodyPr>
          <a:lstStyle/>
          <a:p>
            <a:r>
              <a:rPr lang="ja-JP" altLang="en-US" dirty="0"/>
              <a:t>これまで私が作詞作曲してきた曲のギター弾き語りライブをしてきましたが、かさこ曲を演奏するバンドを結成しました！かさこ曲はバンド編成で盛り上がる曲もあるものの私一人のギター弾き語りではそうした曲のよさを再現できないものもありましたが</a:t>
            </a:r>
            <a:r>
              <a:rPr lang="ja-JP" altLang="en-US"/>
              <a:t>バンド結成で</a:t>
            </a:r>
            <a:r>
              <a:rPr lang="ja-JP" altLang="en-US" dirty="0"/>
              <a:t>今までのライブとは違ったかさこ曲のメッセージを伝えられると思います！</a:t>
            </a:r>
          </a:p>
        </p:txBody>
      </p:sp>
      <p:sp>
        <p:nvSpPr>
          <p:cNvPr id="26" name="正方形/長方形 25"/>
          <p:cNvSpPr/>
          <p:nvPr/>
        </p:nvSpPr>
        <p:spPr>
          <a:xfrm>
            <a:off x="3728617" y="8891860"/>
            <a:ext cx="3736014" cy="738664"/>
          </a:xfrm>
          <a:prstGeom prst="rect">
            <a:avLst/>
          </a:prstGeom>
        </p:spPr>
        <p:txBody>
          <a:bodyPr wrap="square">
            <a:spAutoFit/>
          </a:bodyPr>
          <a:lstStyle/>
          <a:p>
            <a:r>
              <a:rPr lang="ja-JP" altLang="en-US" sz="1400"/>
              <a:t>ボーカル</a:t>
            </a:r>
            <a:r>
              <a:rPr lang="ja-JP" altLang="en-US" sz="1400" dirty="0"/>
              <a:t>＆ギター：かさこ、ギター：ひじき、ベース：ふなっしー、ドラム：ぴーちゃん、ピアノ：てるてる</a:t>
            </a:r>
          </a:p>
        </p:txBody>
      </p:sp>
      <p:pic>
        <p:nvPicPr>
          <p:cNvPr id="29" name="図 28"/>
          <p:cNvPicPr>
            <a:picLocks noChangeAspect="1"/>
          </p:cNvPicPr>
          <p:nvPr/>
        </p:nvPicPr>
        <p:blipFill rotWithShape="1">
          <a:blip r:embed="rId4">
            <a:extLst>
              <a:ext uri="{28A0092B-C50C-407E-A947-70E740481C1C}">
                <a14:useLocalDpi xmlns:a14="http://schemas.microsoft.com/office/drawing/2010/main" val="0"/>
              </a:ext>
            </a:extLst>
          </a:blip>
          <a:srcRect t="11579" b="28735"/>
          <a:stretch/>
        </p:blipFill>
        <p:spPr>
          <a:xfrm>
            <a:off x="3947670" y="7908872"/>
            <a:ext cx="3302879" cy="942604"/>
          </a:xfrm>
          <a:prstGeom prst="rect">
            <a:avLst/>
          </a:prstGeom>
        </p:spPr>
      </p:pic>
      <p:sp>
        <p:nvSpPr>
          <p:cNvPr id="30" name="正方形/長方形 29"/>
          <p:cNvSpPr/>
          <p:nvPr/>
        </p:nvSpPr>
        <p:spPr>
          <a:xfrm>
            <a:off x="3839653" y="7594973"/>
            <a:ext cx="1005403" cy="338554"/>
          </a:xfrm>
          <a:prstGeom prst="rect">
            <a:avLst/>
          </a:prstGeom>
        </p:spPr>
        <p:txBody>
          <a:bodyPr wrap="none">
            <a:spAutoFit/>
          </a:bodyPr>
          <a:lstStyle/>
          <a:p>
            <a:r>
              <a:rPr lang="ja-JP" altLang="en-US" sz="1600" dirty="0">
                <a:solidFill>
                  <a:srgbClr val="FF0000"/>
                </a:solidFill>
              </a:rPr>
              <a:t>■出演者</a:t>
            </a:r>
            <a:endParaRPr lang="en-US" altLang="ja-JP" sz="1600" dirty="0">
              <a:solidFill>
                <a:srgbClr val="FF0000"/>
              </a:solidFill>
            </a:endParaRPr>
          </a:p>
        </p:txBody>
      </p:sp>
      <p:sp>
        <p:nvSpPr>
          <p:cNvPr id="18" name="正方形/長方形 17">
            <a:extLst>
              <a:ext uri="{FF2B5EF4-FFF2-40B4-BE49-F238E27FC236}">
                <a16:creationId xmlns:a16="http://schemas.microsoft.com/office/drawing/2014/main" id="{78F35D5C-F6D6-6645-A7A5-B754DDB57D61}"/>
              </a:ext>
            </a:extLst>
          </p:cNvPr>
          <p:cNvSpPr/>
          <p:nvPr/>
        </p:nvSpPr>
        <p:spPr>
          <a:xfrm>
            <a:off x="276165" y="9999336"/>
            <a:ext cx="962710" cy="480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HGGothicE" panose="020B0909000000000000" pitchFamily="49" charset="-128"/>
                <a:ea typeface="HGGothicE" panose="020B0909000000000000" pitchFamily="49" charset="-128"/>
              </a:rPr>
              <a:t>お申込</a:t>
            </a:r>
          </a:p>
        </p:txBody>
      </p:sp>
      <p:sp>
        <p:nvSpPr>
          <p:cNvPr id="20" name="正方形/長方形 19">
            <a:extLst>
              <a:ext uri="{FF2B5EF4-FFF2-40B4-BE49-F238E27FC236}">
                <a16:creationId xmlns:a16="http://schemas.microsoft.com/office/drawing/2014/main" id="{EA4CF887-122C-D04A-B6F5-9CE5D66D381B}"/>
              </a:ext>
            </a:extLst>
          </p:cNvPr>
          <p:cNvSpPr/>
          <p:nvPr/>
        </p:nvSpPr>
        <p:spPr>
          <a:xfrm>
            <a:off x="786622" y="10024302"/>
            <a:ext cx="6021288" cy="430887"/>
          </a:xfrm>
          <a:prstGeom prst="rect">
            <a:avLst/>
          </a:prstGeom>
        </p:spPr>
        <p:txBody>
          <a:bodyPr wrap="square">
            <a:spAutoFit/>
          </a:bodyPr>
          <a:lstStyle/>
          <a:p>
            <a:pPr algn="ctr"/>
            <a:r>
              <a:rPr lang="ja-JP" altLang="en-US" sz="2200">
                <a:solidFill>
                  <a:schemeClr val="bg1"/>
                </a:solidFill>
                <a:latin typeface="HGGothicE" panose="020B0909000000000000" pitchFamily="49" charset="-128"/>
                <a:ea typeface="HGGothicE" panose="020B0909000000000000" pitchFamily="49" charset="-128"/>
              </a:rPr>
              <a:t>ライブの申し込みは今すぐこちらへ！</a:t>
            </a:r>
            <a:endParaRPr lang="en-US" altLang="ja-JP" sz="2200" dirty="0">
              <a:solidFill>
                <a:schemeClr val="bg1"/>
              </a:solidFill>
              <a:latin typeface="HGGothicE" panose="020B0909000000000000" pitchFamily="49" charset="-128"/>
              <a:ea typeface="HGGothicE" panose="020B0909000000000000" pitchFamily="49" charset="-128"/>
            </a:endParaRPr>
          </a:p>
        </p:txBody>
      </p:sp>
      <p:sp>
        <p:nvSpPr>
          <p:cNvPr id="27" name="円/楕円 26">
            <a:extLst>
              <a:ext uri="{FF2B5EF4-FFF2-40B4-BE49-F238E27FC236}">
                <a16:creationId xmlns:a16="http://schemas.microsoft.com/office/drawing/2014/main" id="{64E562F6-8725-CF40-AE6D-C1CCDAE7F713}"/>
              </a:ext>
            </a:extLst>
          </p:cNvPr>
          <p:cNvSpPr/>
          <p:nvPr/>
        </p:nvSpPr>
        <p:spPr>
          <a:xfrm>
            <a:off x="89253" y="108577"/>
            <a:ext cx="1656523" cy="1162615"/>
          </a:xfrm>
          <a:prstGeom prst="ellipse">
            <a:avLst/>
          </a:prstGeom>
          <a:solidFill>
            <a:srgbClr val="FF7AE5"/>
          </a:solidFill>
          <a:ln>
            <a:solidFill>
              <a:srgbClr val="FF7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highlight>
                  <a:srgbClr val="FF7AE5"/>
                </a:highlight>
                <a:latin typeface="HGSGothicE" panose="020B0900000000000000" pitchFamily="34" charset="-128"/>
                <a:ea typeface="HGSGothicE" panose="020B0900000000000000" pitchFamily="34" charset="-128"/>
              </a:rPr>
              <a:t>4/14</a:t>
            </a:r>
            <a:r>
              <a:rPr kumimoji="1" lang="ja-JP" altLang="en-US" sz="2400">
                <a:highlight>
                  <a:srgbClr val="FF7AE5"/>
                </a:highlight>
                <a:latin typeface="HGSGothicE" panose="020B0900000000000000" pitchFamily="34" charset="-128"/>
                <a:ea typeface="HGSGothicE" panose="020B0900000000000000" pitchFamily="34" charset="-128"/>
              </a:rPr>
              <a:t>土</a:t>
            </a:r>
            <a:endParaRPr kumimoji="1" lang="en-US" altLang="ja-JP" sz="2400" dirty="0">
              <a:highlight>
                <a:srgbClr val="FF7AE5"/>
              </a:highlight>
              <a:latin typeface="HGSGothicE" panose="020B0900000000000000" pitchFamily="34" charset="-128"/>
              <a:ea typeface="HGSGothicE" panose="020B0900000000000000" pitchFamily="34" charset="-128"/>
            </a:endParaRPr>
          </a:p>
          <a:p>
            <a:pPr algn="ctr"/>
            <a:r>
              <a:rPr lang="ja-JP" altLang="en-US" sz="2400">
                <a:highlight>
                  <a:srgbClr val="FF7AE5"/>
                </a:highlight>
                <a:latin typeface="HGSGothicE" panose="020B0900000000000000" pitchFamily="34" charset="-128"/>
                <a:ea typeface="HGSGothicE" panose="020B0900000000000000" pitchFamily="34" charset="-128"/>
              </a:rPr>
              <a:t>北参道</a:t>
            </a:r>
            <a:endParaRPr kumimoji="1" lang="ja-JP" altLang="en-US" sz="2400">
              <a:highlight>
                <a:srgbClr val="FF7AE5"/>
              </a:highlight>
              <a:latin typeface="HGSGothicE" panose="020B0900000000000000" pitchFamily="34" charset="-128"/>
              <a:ea typeface="HGSGothicE" panose="020B0900000000000000" pitchFamily="34" charset="-128"/>
            </a:endParaRPr>
          </a:p>
        </p:txBody>
      </p:sp>
    </p:spTree>
    <p:extLst>
      <p:ext uri="{BB962C8B-B14F-4D97-AF65-F5344CB8AC3E}">
        <p14:creationId xmlns:p14="http://schemas.microsoft.com/office/powerpoint/2010/main" val="1331227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FC0452D0-2F5C-AF44-8338-DEEEA02BAECE}"/>
              </a:ext>
            </a:extLst>
          </p:cNvPr>
          <p:cNvPicPr>
            <a:picLocks noChangeAspect="1"/>
          </p:cNvPicPr>
          <p:nvPr/>
        </p:nvPicPr>
        <p:blipFill>
          <a:blip r:embed="rId2"/>
          <a:stretch>
            <a:fillRect/>
          </a:stretch>
        </p:blipFill>
        <p:spPr>
          <a:xfrm>
            <a:off x="-1" y="-25151"/>
            <a:ext cx="7559675" cy="5039783"/>
          </a:xfrm>
          <a:prstGeom prst="rect">
            <a:avLst/>
          </a:prstGeom>
        </p:spPr>
      </p:pic>
      <p:sp>
        <p:nvSpPr>
          <p:cNvPr id="15" name="正方形/長方形 14"/>
          <p:cNvSpPr/>
          <p:nvPr/>
        </p:nvSpPr>
        <p:spPr>
          <a:xfrm>
            <a:off x="-2" y="4268775"/>
            <a:ext cx="7559676" cy="1425132"/>
          </a:xfrm>
          <a:prstGeom prst="rect">
            <a:avLst/>
          </a:prstGeom>
          <a:solidFill>
            <a:srgbClr val="FF7AE5"/>
          </a:solidFill>
          <a:ln>
            <a:solidFill>
              <a:srgbClr val="FF7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898073" y="4301687"/>
            <a:ext cx="6186309" cy="1200329"/>
          </a:xfrm>
          <a:prstGeom prst="rect">
            <a:avLst/>
          </a:prstGeom>
          <a:noFill/>
        </p:spPr>
        <p:txBody>
          <a:bodyPr wrap="none" rtlCol="0">
            <a:spAutoFit/>
          </a:bodyPr>
          <a:lstStyle/>
          <a:p>
            <a:pPr algn="ctr"/>
            <a:r>
              <a:rPr lang="ja-JP" altLang="en-US" sz="3600">
                <a:solidFill>
                  <a:schemeClr val="bg1"/>
                </a:solidFill>
                <a:latin typeface="HGGothicE" charset="-128"/>
                <a:ea typeface="HGGothicE" charset="-128"/>
                <a:cs typeface="HGGothicE" charset="-128"/>
              </a:rPr>
              <a:t>好きを仕事にする</a:t>
            </a:r>
            <a:endParaRPr lang="en-US" altLang="ja-JP" sz="3600" dirty="0">
              <a:solidFill>
                <a:schemeClr val="bg1"/>
              </a:solidFill>
              <a:latin typeface="HGGothicE" charset="-128"/>
              <a:ea typeface="HGGothicE" charset="-128"/>
              <a:cs typeface="HGGothicE" charset="-128"/>
            </a:endParaRPr>
          </a:p>
          <a:p>
            <a:pPr algn="ctr"/>
            <a:r>
              <a:rPr lang="ja-JP" altLang="en-US" sz="3600">
                <a:solidFill>
                  <a:schemeClr val="bg1"/>
                </a:solidFill>
                <a:latin typeface="HGGothicE" charset="-128"/>
                <a:ea typeface="HGGothicE" charset="-128"/>
                <a:cs typeface="HGGothicE" charset="-128"/>
              </a:rPr>
              <a:t>２時間凝縮ブログ術講義開催</a:t>
            </a:r>
            <a:endParaRPr kumimoji="1" lang="ja-JP" altLang="en-US" sz="3600" dirty="0">
              <a:solidFill>
                <a:schemeClr val="bg1"/>
              </a:solidFill>
              <a:latin typeface="HGGothicE" charset="-128"/>
              <a:ea typeface="HGGothicE" charset="-128"/>
              <a:cs typeface="HGGothicE" charset="-128"/>
            </a:endParaRPr>
          </a:p>
        </p:txBody>
      </p:sp>
      <p:sp>
        <p:nvSpPr>
          <p:cNvPr id="25" name="正方形/長方形 24"/>
          <p:cNvSpPr/>
          <p:nvPr/>
        </p:nvSpPr>
        <p:spPr>
          <a:xfrm>
            <a:off x="160226" y="5837879"/>
            <a:ext cx="7331557" cy="1477328"/>
          </a:xfrm>
          <a:prstGeom prst="rect">
            <a:avLst/>
          </a:prstGeom>
        </p:spPr>
        <p:txBody>
          <a:bodyPr wrap="square">
            <a:spAutoFit/>
          </a:bodyPr>
          <a:lstStyle/>
          <a:p>
            <a:r>
              <a:rPr lang="ja-JP" altLang="en-US"/>
              <a:t>集客に悩んでいる、売上が上がらない、もっと仕事がほしい人必見！1</a:t>
            </a:r>
            <a:r>
              <a:rPr lang="en-US" altLang="ja-JP" dirty="0"/>
              <a:t>8</a:t>
            </a:r>
            <a:r>
              <a:rPr lang="ja-JP" altLang="en-US"/>
              <a:t>年間ほぼ毎日ブログを更新し、ブログ発信により好きを仕事にしているライター、カメラマンで、好きを仕事にする大人塾＝かさこ塾塾長のかさこ氏が熊谷に！好きを仕事にするためのセルフブランディング術11カ条ほか、ブログ術ノウハウを2時間に凝縮し、教えます。</a:t>
            </a:r>
            <a:endParaRPr lang="en-US" altLang="ja-JP" dirty="0"/>
          </a:p>
        </p:txBody>
      </p:sp>
      <p:sp>
        <p:nvSpPr>
          <p:cNvPr id="2" name="円/楕円 1">
            <a:extLst>
              <a:ext uri="{FF2B5EF4-FFF2-40B4-BE49-F238E27FC236}">
                <a16:creationId xmlns:a16="http://schemas.microsoft.com/office/drawing/2014/main" id="{BAF452A1-554D-C94E-A594-F1669BBE7D54}"/>
              </a:ext>
            </a:extLst>
          </p:cNvPr>
          <p:cNvSpPr/>
          <p:nvPr/>
        </p:nvSpPr>
        <p:spPr>
          <a:xfrm>
            <a:off x="173875" y="284326"/>
            <a:ext cx="2131505" cy="1276530"/>
          </a:xfrm>
          <a:prstGeom prst="ellipse">
            <a:avLst/>
          </a:prstGeom>
          <a:solidFill>
            <a:srgbClr val="FF7AE5"/>
          </a:solidFill>
          <a:ln>
            <a:solidFill>
              <a:srgbClr val="FF7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highlight>
                  <a:srgbClr val="FF7AE5"/>
                </a:highlight>
                <a:latin typeface="HGSGothicE" panose="020B0900000000000000" pitchFamily="34" charset="-128"/>
                <a:ea typeface="HGSGothicE" panose="020B0900000000000000" pitchFamily="34" charset="-128"/>
              </a:rPr>
              <a:t>4/19</a:t>
            </a:r>
            <a:r>
              <a:rPr kumimoji="1" lang="ja-JP" altLang="en-US" sz="2400">
                <a:highlight>
                  <a:srgbClr val="FF7AE5"/>
                </a:highlight>
                <a:latin typeface="HGSGothicE" panose="020B0900000000000000" pitchFamily="34" charset="-128"/>
                <a:ea typeface="HGSGothicE" panose="020B0900000000000000" pitchFamily="34" charset="-128"/>
              </a:rPr>
              <a:t>木</a:t>
            </a:r>
            <a:endParaRPr kumimoji="1" lang="en-US" altLang="ja-JP" sz="2400" dirty="0">
              <a:highlight>
                <a:srgbClr val="FF7AE5"/>
              </a:highlight>
              <a:latin typeface="HGSGothicE" panose="020B0900000000000000" pitchFamily="34" charset="-128"/>
              <a:ea typeface="HGSGothicE" panose="020B0900000000000000" pitchFamily="34" charset="-128"/>
            </a:endParaRPr>
          </a:p>
          <a:p>
            <a:pPr algn="ctr"/>
            <a:r>
              <a:rPr lang="ja-JP" altLang="en-US" sz="2400">
                <a:highlight>
                  <a:srgbClr val="FF7AE5"/>
                </a:highlight>
                <a:latin typeface="HGSGothicE" panose="020B0900000000000000" pitchFamily="34" charset="-128"/>
                <a:ea typeface="HGSGothicE" panose="020B0900000000000000" pitchFamily="34" charset="-128"/>
              </a:rPr>
              <a:t>埼玉熊谷</a:t>
            </a:r>
            <a:endParaRPr kumimoji="1" lang="ja-JP" altLang="en-US" sz="2400">
              <a:highlight>
                <a:srgbClr val="FF7AE5"/>
              </a:highlight>
              <a:latin typeface="HGSGothicE" panose="020B0900000000000000" pitchFamily="34" charset="-128"/>
              <a:ea typeface="HGSGothicE" panose="020B0900000000000000" pitchFamily="34" charset="-128"/>
            </a:endParaRPr>
          </a:p>
        </p:txBody>
      </p:sp>
      <p:sp>
        <p:nvSpPr>
          <p:cNvPr id="18" name="テキスト ボックス 17">
            <a:extLst>
              <a:ext uri="{FF2B5EF4-FFF2-40B4-BE49-F238E27FC236}">
                <a16:creationId xmlns:a16="http://schemas.microsoft.com/office/drawing/2014/main" id="{2033ECC8-3FE4-074C-9B17-08EC0341C5D2}"/>
              </a:ext>
            </a:extLst>
          </p:cNvPr>
          <p:cNvSpPr txBox="1"/>
          <p:nvPr/>
        </p:nvSpPr>
        <p:spPr>
          <a:xfrm>
            <a:off x="239483" y="1789669"/>
            <a:ext cx="4304383" cy="1569660"/>
          </a:xfrm>
          <a:prstGeom prst="rect">
            <a:avLst/>
          </a:prstGeom>
          <a:noFill/>
        </p:spPr>
        <p:txBody>
          <a:bodyPr wrap="none" rtlCol="0">
            <a:spAutoFit/>
          </a:bodyPr>
          <a:lstStyle/>
          <a:p>
            <a:r>
              <a:rPr lang="ja-JP" altLang="en-US" sz="3200">
                <a:solidFill>
                  <a:schemeClr val="bg1"/>
                </a:solidFill>
                <a:latin typeface="HGGothicE" panose="020B0909000000000000" pitchFamily="49" charset="-128"/>
                <a:ea typeface="HGGothicE" panose="020B0909000000000000" pitchFamily="49" charset="-128"/>
              </a:rPr>
              <a:t>個人事業主の方必見！</a:t>
            </a:r>
            <a:endParaRPr lang="en-US" altLang="ja-JP" sz="3200" dirty="0">
              <a:solidFill>
                <a:schemeClr val="bg1"/>
              </a:solidFill>
              <a:latin typeface="HGGothicE" panose="020B0909000000000000" pitchFamily="49" charset="-128"/>
              <a:ea typeface="HGGothicE" panose="020B0909000000000000" pitchFamily="49" charset="-128"/>
            </a:endParaRPr>
          </a:p>
          <a:p>
            <a:r>
              <a:rPr lang="ja-JP" altLang="en-US" sz="3200">
                <a:solidFill>
                  <a:schemeClr val="bg1"/>
                </a:solidFill>
                <a:latin typeface="HGGothicE" panose="020B0909000000000000" pitchFamily="49" charset="-128"/>
                <a:ea typeface="HGGothicE" panose="020B0909000000000000" pitchFamily="49" charset="-128"/>
              </a:rPr>
              <a:t>ネットで集客する</a:t>
            </a:r>
            <a:endParaRPr lang="en-US" altLang="ja-JP" sz="3200" dirty="0">
              <a:solidFill>
                <a:schemeClr val="bg1"/>
              </a:solidFill>
              <a:latin typeface="HGGothicE" panose="020B0909000000000000" pitchFamily="49" charset="-128"/>
              <a:ea typeface="HGGothicE" panose="020B0909000000000000" pitchFamily="49" charset="-128"/>
            </a:endParaRPr>
          </a:p>
          <a:p>
            <a:r>
              <a:rPr lang="ja-JP" altLang="en-US" sz="3200">
                <a:solidFill>
                  <a:schemeClr val="bg1"/>
                </a:solidFill>
                <a:latin typeface="HGGothicE" panose="020B0909000000000000" pitchFamily="49" charset="-128"/>
                <a:ea typeface="HGGothicE" panose="020B0909000000000000" pitchFamily="49" charset="-128"/>
              </a:rPr>
              <a:t>方法を伝授</a:t>
            </a:r>
            <a:endParaRPr lang="en-US" altLang="ja-JP" sz="3200" dirty="0">
              <a:solidFill>
                <a:schemeClr val="bg1"/>
              </a:solidFill>
              <a:latin typeface="HGGothicE" panose="020B0909000000000000" pitchFamily="49" charset="-128"/>
              <a:ea typeface="HGGothicE" panose="020B0909000000000000" pitchFamily="49" charset="-128"/>
            </a:endParaRPr>
          </a:p>
        </p:txBody>
      </p:sp>
      <p:sp>
        <p:nvSpPr>
          <p:cNvPr id="20" name="正方形/長方形 19">
            <a:extLst>
              <a:ext uri="{FF2B5EF4-FFF2-40B4-BE49-F238E27FC236}">
                <a16:creationId xmlns:a16="http://schemas.microsoft.com/office/drawing/2014/main" id="{36F78CDE-AF23-1F46-9B07-900E9D96D0A3}"/>
              </a:ext>
            </a:extLst>
          </p:cNvPr>
          <p:cNvSpPr/>
          <p:nvPr/>
        </p:nvSpPr>
        <p:spPr>
          <a:xfrm>
            <a:off x="4091048" y="7453101"/>
            <a:ext cx="3217831" cy="2031325"/>
          </a:xfrm>
          <a:prstGeom prst="rect">
            <a:avLst/>
          </a:prstGeom>
        </p:spPr>
        <p:txBody>
          <a:bodyPr wrap="square">
            <a:spAutoFit/>
          </a:bodyPr>
          <a:lstStyle/>
          <a:p>
            <a:r>
              <a:rPr lang="ja-JP" altLang="en-US" sz="1400">
                <a:solidFill>
                  <a:srgbClr val="FF0000"/>
                </a:solidFill>
              </a:rPr>
              <a:t>■講義内容</a:t>
            </a:r>
            <a:endParaRPr lang="en-US" altLang="ja-JP" sz="1400" dirty="0">
              <a:solidFill>
                <a:srgbClr val="FF0000"/>
              </a:solidFill>
            </a:endParaRPr>
          </a:p>
          <a:p>
            <a:r>
              <a:rPr lang="ja-JP" altLang="en-US" sz="1400"/>
              <a:t>□好きを仕事にするセルフブランディング術</a:t>
            </a:r>
            <a:r>
              <a:rPr lang="en-US" altLang="ja-JP" sz="1400" dirty="0"/>
              <a:t>11</a:t>
            </a:r>
            <a:r>
              <a:rPr lang="ja-JP" altLang="en-US" sz="1400"/>
              <a:t>カ条開設</a:t>
            </a:r>
          </a:p>
          <a:p>
            <a:r>
              <a:rPr lang="ja-JP" altLang="en-US" sz="1400"/>
              <a:t>□ブログ、</a:t>
            </a:r>
            <a:r>
              <a:rPr lang="en-US" altLang="ja-JP" sz="1400" dirty="0"/>
              <a:t>SNS</a:t>
            </a:r>
            <a:r>
              <a:rPr lang="ja-JP" altLang="en-US" sz="1400"/>
              <a:t>、ホームページの使い分け</a:t>
            </a:r>
          </a:p>
          <a:p>
            <a:r>
              <a:rPr lang="ja-JP" altLang="en-US" sz="1400"/>
              <a:t>□読まれるブログの秘訣</a:t>
            </a:r>
          </a:p>
          <a:p>
            <a:r>
              <a:rPr lang="ja-JP" altLang="en-US" sz="1400"/>
              <a:t>□アピールできる名刺の作り方</a:t>
            </a:r>
            <a:endParaRPr lang="en-US" altLang="ja-JP" sz="1400" dirty="0"/>
          </a:p>
          <a:p>
            <a:r>
              <a:rPr lang="ja-JP" altLang="en-US" sz="1400"/>
              <a:t>□ブログのネタの見つけ方</a:t>
            </a:r>
            <a:endParaRPr lang="en-US" altLang="ja-JP" sz="1400" dirty="0"/>
          </a:p>
          <a:p>
            <a:r>
              <a:rPr lang="ja-JP" altLang="en-US" sz="1400"/>
              <a:t>□好きなことを見つける方法</a:t>
            </a:r>
            <a:endParaRPr lang="en-US" altLang="ja-JP" sz="1400" dirty="0"/>
          </a:p>
        </p:txBody>
      </p:sp>
      <p:sp>
        <p:nvSpPr>
          <p:cNvPr id="27" name="正方形/長方形 26">
            <a:extLst>
              <a:ext uri="{FF2B5EF4-FFF2-40B4-BE49-F238E27FC236}">
                <a16:creationId xmlns:a16="http://schemas.microsoft.com/office/drawing/2014/main" id="{F8A03E9A-E81A-4A4F-8FA1-0DF0986F9FBA}"/>
              </a:ext>
            </a:extLst>
          </p:cNvPr>
          <p:cNvSpPr/>
          <p:nvPr/>
        </p:nvSpPr>
        <p:spPr>
          <a:xfrm>
            <a:off x="160226" y="7428740"/>
            <a:ext cx="3788922" cy="2031325"/>
          </a:xfrm>
          <a:prstGeom prst="rect">
            <a:avLst/>
          </a:prstGeom>
        </p:spPr>
        <p:txBody>
          <a:bodyPr wrap="square">
            <a:spAutoFit/>
          </a:bodyPr>
          <a:lstStyle/>
          <a:p>
            <a:r>
              <a:rPr lang="ja-JP" altLang="en-US" sz="1400">
                <a:solidFill>
                  <a:srgbClr val="FF0000"/>
                </a:solidFill>
              </a:rPr>
              <a:t>■講義概要</a:t>
            </a:r>
            <a:endParaRPr lang="en-US" altLang="ja-JP" sz="1400" dirty="0">
              <a:solidFill>
                <a:srgbClr val="FF0000"/>
              </a:solidFill>
            </a:endParaRPr>
          </a:p>
          <a:p>
            <a:r>
              <a:rPr lang="ja-JP" altLang="en-US" sz="1400"/>
              <a:t>日時：</a:t>
            </a:r>
            <a:r>
              <a:rPr lang="en-US" altLang="ja-JP" sz="1400" dirty="0"/>
              <a:t>2018/4/19</a:t>
            </a:r>
            <a:r>
              <a:rPr lang="ja-JP" altLang="en-US" sz="1400"/>
              <a:t>（木）</a:t>
            </a:r>
            <a:r>
              <a:rPr lang="en-US" altLang="ja-JP" sz="1400" dirty="0"/>
              <a:t>14</a:t>
            </a:r>
            <a:r>
              <a:rPr lang="ja-JP" altLang="en-US" sz="1400"/>
              <a:t>：</a:t>
            </a:r>
            <a:r>
              <a:rPr lang="en-US" altLang="ja-JP" sz="1400" dirty="0"/>
              <a:t>00</a:t>
            </a:r>
            <a:r>
              <a:rPr lang="ja-JP" altLang="en-US" sz="1400"/>
              <a:t>～</a:t>
            </a:r>
            <a:r>
              <a:rPr lang="en-US" altLang="ja-JP" sz="1400" dirty="0"/>
              <a:t>16</a:t>
            </a:r>
            <a:r>
              <a:rPr lang="ja-JP" altLang="en-US" sz="1400"/>
              <a:t>：</a:t>
            </a:r>
            <a:r>
              <a:rPr lang="en-US" altLang="ja-JP" sz="1400" dirty="0"/>
              <a:t>00</a:t>
            </a:r>
          </a:p>
          <a:p>
            <a:r>
              <a:rPr lang="en-US" altLang="ja-JP" sz="1400" dirty="0"/>
              <a:t>※</a:t>
            </a:r>
            <a:r>
              <a:rPr lang="ja-JP" altLang="en-US" sz="1400"/>
              <a:t>開場</a:t>
            </a:r>
            <a:r>
              <a:rPr lang="en-US" altLang="ja-JP" sz="1400" dirty="0"/>
              <a:t>13</a:t>
            </a:r>
            <a:r>
              <a:rPr lang="ja-JP" altLang="en-US" sz="1400"/>
              <a:t>：</a:t>
            </a:r>
            <a:r>
              <a:rPr lang="en-US" altLang="ja-JP" sz="1400" dirty="0"/>
              <a:t>40</a:t>
            </a:r>
            <a:r>
              <a:rPr lang="ja-JP" altLang="en-US" sz="1400"/>
              <a:t>～</a:t>
            </a:r>
          </a:p>
          <a:p>
            <a:r>
              <a:rPr lang="ja-JP" altLang="en-US" sz="1400"/>
              <a:t>場所：クマガヤプレイス プレイスホール</a:t>
            </a:r>
          </a:p>
          <a:p>
            <a:r>
              <a:rPr lang="ja-JP" altLang="en-US" sz="1400"/>
              <a:t>住所：埼玉県熊谷市筑波</a:t>
            </a:r>
            <a:r>
              <a:rPr lang="en-US" altLang="ja-JP" sz="1400" dirty="0"/>
              <a:t>2</a:t>
            </a:r>
            <a:r>
              <a:rPr lang="ja-JP" altLang="en-US" sz="1400"/>
              <a:t>丁目</a:t>
            </a:r>
            <a:r>
              <a:rPr lang="en-US" altLang="ja-JP" sz="1400" dirty="0"/>
              <a:t>115</a:t>
            </a:r>
          </a:p>
          <a:p>
            <a:r>
              <a:rPr lang="ja-JP" altLang="en-US" sz="1400"/>
              <a:t>熊谷駅ビルアズ熊谷</a:t>
            </a:r>
            <a:r>
              <a:rPr lang="en-US" altLang="ja-JP" sz="1400" dirty="0"/>
              <a:t>6</a:t>
            </a:r>
            <a:r>
              <a:rPr lang="en" altLang="ja-JP" sz="1400" dirty="0"/>
              <a:t>F</a:t>
            </a:r>
          </a:p>
          <a:p>
            <a:r>
              <a:rPr lang="ja-JP" altLang="en-US" sz="1400"/>
              <a:t>交通：熊谷駅から徒歩</a:t>
            </a:r>
            <a:r>
              <a:rPr lang="en-US" altLang="ja-JP" sz="1400" dirty="0"/>
              <a:t>1</a:t>
            </a:r>
            <a:r>
              <a:rPr lang="ja-JP" altLang="en-US" sz="1400"/>
              <a:t>分</a:t>
            </a:r>
            <a:endParaRPr lang="en-US" altLang="ja-JP" sz="1400" dirty="0"/>
          </a:p>
          <a:p>
            <a:r>
              <a:rPr lang="ja-JP" altLang="en-US" sz="1400"/>
              <a:t>定員：</a:t>
            </a:r>
            <a:r>
              <a:rPr lang="en-US" altLang="ja-JP" sz="1400" dirty="0"/>
              <a:t>5</a:t>
            </a:r>
            <a:r>
              <a:rPr lang="ja-JP" altLang="en-US" sz="1400"/>
              <a:t>0名　受講費：4000円（税込）</a:t>
            </a:r>
          </a:p>
          <a:p>
            <a:r>
              <a:rPr lang="ja-JP" altLang="en-US" sz="1400"/>
              <a:t>※受講費は振込前払い</a:t>
            </a:r>
          </a:p>
        </p:txBody>
      </p:sp>
      <p:sp>
        <p:nvSpPr>
          <p:cNvPr id="28" name="正方形/長方形 27">
            <a:extLst>
              <a:ext uri="{FF2B5EF4-FFF2-40B4-BE49-F238E27FC236}">
                <a16:creationId xmlns:a16="http://schemas.microsoft.com/office/drawing/2014/main" id="{5935733F-C0F0-4548-A16B-9AEB48CA39D0}"/>
              </a:ext>
            </a:extLst>
          </p:cNvPr>
          <p:cNvSpPr/>
          <p:nvPr/>
        </p:nvSpPr>
        <p:spPr>
          <a:xfrm>
            <a:off x="-3" y="9787679"/>
            <a:ext cx="7559677" cy="90413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72D92780-6008-4E44-8036-CB0526354A4E}"/>
              </a:ext>
            </a:extLst>
          </p:cNvPr>
          <p:cNvSpPr/>
          <p:nvPr/>
        </p:nvSpPr>
        <p:spPr>
          <a:xfrm>
            <a:off x="1080404" y="9885803"/>
            <a:ext cx="6021288" cy="707886"/>
          </a:xfrm>
          <a:prstGeom prst="rect">
            <a:avLst/>
          </a:prstGeom>
        </p:spPr>
        <p:txBody>
          <a:bodyPr wrap="square">
            <a:spAutoFit/>
          </a:bodyPr>
          <a:lstStyle/>
          <a:p>
            <a:pPr algn="ctr"/>
            <a:r>
              <a:rPr lang="ja-JP" altLang="en-US" sz="2000">
                <a:solidFill>
                  <a:schemeClr val="bg1"/>
                </a:solidFill>
                <a:latin typeface="HGGothicE" panose="020B0909000000000000" pitchFamily="49" charset="-128"/>
                <a:ea typeface="HGGothicE" panose="020B0909000000000000" pitchFamily="49" charset="-128"/>
              </a:rPr>
              <a:t>かさこ塾公式サイト</a:t>
            </a:r>
            <a:r>
              <a:rPr lang="en-US" altLang="ja-JP" sz="2000" dirty="0">
                <a:solidFill>
                  <a:schemeClr val="bg1"/>
                </a:solidFill>
                <a:latin typeface="HGGothicE" panose="020B0909000000000000" pitchFamily="49" charset="-128"/>
                <a:ea typeface="HGGothicE" panose="020B0909000000000000" pitchFamily="49" charset="-128"/>
              </a:rPr>
              <a:t>http://</a:t>
            </a:r>
            <a:r>
              <a:rPr lang="en-US" altLang="ja-JP" sz="2000" dirty="0" err="1">
                <a:solidFill>
                  <a:schemeClr val="bg1"/>
                </a:solidFill>
                <a:latin typeface="HGGothicE" panose="020B0909000000000000" pitchFamily="49" charset="-128"/>
                <a:ea typeface="HGGothicE" panose="020B0909000000000000" pitchFamily="49" charset="-128"/>
              </a:rPr>
              <a:t>kasako.jp</a:t>
            </a:r>
            <a:r>
              <a:rPr lang="en-US" altLang="ja-JP" sz="2000" dirty="0">
                <a:solidFill>
                  <a:schemeClr val="bg1"/>
                </a:solidFill>
                <a:latin typeface="HGGothicE" panose="020B0909000000000000" pitchFamily="49" charset="-128"/>
                <a:ea typeface="HGGothicE" panose="020B0909000000000000" pitchFamily="49" charset="-128"/>
              </a:rPr>
              <a:t>/</a:t>
            </a:r>
            <a:r>
              <a:rPr lang="ja-JP" altLang="en-US" sz="2000">
                <a:solidFill>
                  <a:schemeClr val="bg1"/>
                </a:solidFill>
                <a:latin typeface="HGGothicE" panose="020B0909000000000000" pitchFamily="49" charset="-128"/>
                <a:ea typeface="HGGothicE" panose="020B0909000000000000" pitchFamily="49" charset="-128"/>
              </a:rPr>
              <a:t>より</a:t>
            </a:r>
            <a:endParaRPr lang="en-US" altLang="ja-JP" sz="2000" dirty="0">
              <a:solidFill>
                <a:schemeClr val="bg1"/>
              </a:solidFill>
              <a:latin typeface="HGGothicE" panose="020B0909000000000000" pitchFamily="49" charset="-128"/>
              <a:ea typeface="HGGothicE" panose="020B0909000000000000" pitchFamily="49" charset="-128"/>
            </a:endParaRPr>
          </a:p>
          <a:p>
            <a:pPr algn="ctr"/>
            <a:r>
              <a:rPr lang="ja-JP" altLang="en-US" sz="2000">
                <a:solidFill>
                  <a:schemeClr val="bg1"/>
                </a:solidFill>
                <a:latin typeface="HGGothicE" panose="020B0909000000000000" pitchFamily="49" charset="-128"/>
                <a:ea typeface="HGGothicE" panose="020B0909000000000000" pitchFamily="49" charset="-128"/>
              </a:rPr>
              <a:t>「講義イベント」の熊谷からお申込みください。</a:t>
            </a:r>
            <a:endParaRPr lang="en-US" altLang="ja-JP" sz="2000" dirty="0">
              <a:solidFill>
                <a:schemeClr val="bg1"/>
              </a:solidFill>
              <a:latin typeface="HGGothicE" panose="020B0909000000000000" pitchFamily="49" charset="-128"/>
              <a:ea typeface="HGGothicE" panose="020B0909000000000000" pitchFamily="49" charset="-128"/>
            </a:endParaRPr>
          </a:p>
        </p:txBody>
      </p:sp>
      <p:sp>
        <p:nvSpPr>
          <p:cNvPr id="32" name="正方形/長方形 31">
            <a:extLst>
              <a:ext uri="{FF2B5EF4-FFF2-40B4-BE49-F238E27FC236}">
                <a16:creationId xmlns:a16="http://schemas.microsoft.com/office/drawing/2014/main" id="{208D8A6B-50E4-0D4C-985D-B91246B4935F}"/>
              </a:ext>
            </a:extLst>
          </p:cNvPr>
          <p:cNvSpPr/>
          <p:nvPr/>
        </p:nvSpPr>
        <p:spPr>
          <a:xfrm>
            <a:off x="276165" y="9999336"/>
            <a:ext cx="962710" cy="480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HGGothicE" panose="020B0909000000000000" pitchFamily="49" charset="-128"/>
                <a:ea typeface="HGGothicE" panose="020B0909000000000000" pitchFamily="49" charset="-128"/>
              </a:rPr>
              <a:t>お申込</a:t>
            </a:r>
          </a:p>
        </p:txBody>
      </p:sp>
    </p:spTree>
    <p:extLst>
      <p:ext uri="{BB962C8B-B14F-4D97-AF65-F5344CB8AC3E}">
        <p14:creationId xmlns:p14="http://schemas.microsoft.com/office/powerpoint/2010/main" val="1934861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436C8F0-847A-8446-96C9-FDAE26F07253}"/>
              </a:ext>
            </a:extLst>
          </p:cNvPr>
          <p:cNvSpPr/>
          <p:nvPr/>
        </p:nvSpPr>
        <p:spPr>
          <a:xfrm>
            <a:off x="0" y="0"/>
            <a:ext cx="7559674" cy="426877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 y="4268775"/>
            <a:ext cx="7559676" cy="1425132"/>
          </a:xfrm>
          <a:prstGeom prst="rect">
            <a:avLst/>
          </a:prstGeom>
          <a:solidFill>
            <a:srgbClr val="FF7AE5"/>
          </a:solidFill>
          <a:ln>
            <a:solidFill>
              <a:srgbClr val="FF7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2052237" y="4301687"/>
            <a:ext cx="3877985" cy="1200329"/>
          </a:xfrm>
          <a:prstGeom prst="rect">
            <a:avLst/>
          </a:prstGeom>
          <a:noFill/>
        </p:spPr>
        <p:txBody>
          <a:bodyPr wrap="none" rtlCol="0">
            <a:spAutoFit/>
          </a:bodyPr>
          <a:lstStyle/>
          <a:p>
            <a:pPr algn="ctr"/>
            <a:r>
              <a:rPr lang="ja-JP" altLang="en-US" sz="3600">
                <a:solidFill>
                  <a:schemeClr val="bg1"/>
                </a:solidFill>
                <a:latin typeface="HGGothicE" charset="-128"/>
                <a:ea typeface="HGGothicE" charset="-128"/>
                <a:cs typeface="HGGothicE" charset="-128"/>
              </a:rPr>
              <a:t>キャッチコピー</a:t>
            </a:r>
          </a:p>
          <a:p>
            <a:pPr algn="ctr"/>
            <a:r>
              <a:rPr lang="ja-JP" altLang="en-US" sz="3600">
                <a:solidFill>
                  <a:schemeClr val="bg1"/>
                </a:solidFill>
                <a:latin typeface="HGGothicE" charset="-128"/>
                <a:ea typeface="HGGothicE" charset="-128"/>
                <a:cs typeface="HGGothicE" charset="-128"/>
              </a:rPr>
              <a:t>イベントタイトル</a:t>
            </a:r>
            <a:endParaRPr lang="en-US" altLang="ja-JP" sz="3600" dirty="0">
              <a:solidFill>
                <a:schemeClr val="bg1"/>
              </a:solidFill>
              <a:latin typeface="HGGothicE" charset="-128"/>
              <a:ea typeface="HGGothicE" charset="-128"/>
              <a:cs typeface="HGGothicE" charset="-128"/>
            </a:endParaRPr>
          </a:p>
        </p:txBody>
      </p:sp>
      <p:sp>
        <p:nvSpPr>
          <p:cNvPr id="25" name="正方形/長方形 24"/>
          <p:cNvSpPr/>
          <p:nvPr/>
        </p:nvSpPr>
        <p:spPr>
          <a:xfrm>
            <a:off x="160226" y="5837879"/>
            <a:ext cx="7331557" cy="2308324"/>
          </a:xfrm>
          <a:prstGeom prst="rect">
            <a:avLst/>
          </a:prstGeom>
        </p:spPr>
        <p:txBody>
          <a:bodyPr wrap="square">
            <a:spAutoFit/>
          </a:bodyPr>
          <a:lstStyle/>
          <a:p>
            <a:r>
              <a:rPr lang="ja-JP" altLang="en-US"/>
              <a:t>イベントの説明文を入れてください。イベントの説明文を入れてください。イベントの説明文を入れてください。イベントの説明文を入れてください。イベントの説明文を入れてください。イベントの説明文を入れてください。イベントの説明文を入れてください。イベントの説明文を入れてください。</a:t>
            </a:r>
            <a:endParaRPr lang="en-US" altLang="ja-JP" dirty="0"/>
          </a:p>
          <a:p>
            <a:endParaRPr lang="en-US" altLang="ja-JP" dirty="0"/>
          </a:p>
          <a:p>
            <a:endParaRPr lang="en-US" altLang="ja-JP" dirty="0"/>
          </a:p>
          <a:p>
            <a:endParaRPr lang="en-US" altLang="ja-JP" dirty="0"/>
          </a:p>
        </p:txBody>
      </p:sp>
      <p:sp>
        <p:nvSpPr>
          <p:cNvPr id="2" name="円/楕円 1">
            <a:extLst>
              <a:ext uri="{FF2B5EF4-FFF2-40B4-BE49-F238E27FC236}">
                <a16:creationId xmlns:a16="http://schemas.microsoft.com/office/drawing/2014/main" id="{BAF452A1-554D-C94E-A594-F1669BBE7D54}"/>
              </a:ext>
            </a:extLst>
          </p:cNvPr>
          <p:cNvSpPr/>
          <p:nvPr/>
        </p:nvSpPr>
        <p:spPr>
          <a:xfrm>
            <a:off x="173875" y="284326"/>
            <a:ext cx="2131505" cy="1276530"/>
          </a:xfrm>
          <a:prstGeom prst="ellipse">
            <a:avLst/>
          </a:prstGeom>
          <a:solidFill>
            <a:srgbClr val="FF7AE5"/>
          </a:solidFill>
          <a:ln>
            <a:solidFill>
              <a:srgbClr val="FF7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highlight>
                  <a:srgbClr val="FF7AE5"/>
                </a:highlight>
                <a:latin typeface="HGSGothicE" panose="020B0900000000000000" pitchFamily="34" charset="-128"/>
                <a:ea typeface="HGSGothicE" panose="020B0900000000000000" pitchFamily="34" charset="-128"/>
              </a:rPr>
              <a:t>日程</a:t>
            </a:r>
            <a:endParaRPr kumimoji="1" lang="en-US" altLang="ja-JP" sz="2400" dirty="0">
              <a:highlight>
                <a:srgbClr val="FF7AE5"/>
              </a:highlight>
              <a:latin typeface="HGSGothicE" panose="020B0900000000000000" pitchFamily="34" charset="-128"/>
              <a:ea typeface="HGSGothicE" panose="020B0900000000000000" pitchFamily="34" charset="-128"/>
            </a:endParaRPr>
          </a:p>
          <a:p>
            <a:pPr algn="ctr"/>
            <a:r>
              <a:rPr lang="ja-JP" altLang="en-US" sz="2400">
                <a:highlight>
                  <a:srgbClr val="FF7AE5"/>
                </a:highlight>
                <a:latin typeface="HGSGothicE" panose="020B0900000000000000" pitchFamily="34" charset="-128"/>
                <a:ea typeface="HGSGothicE" panose="020B0900000000000000" pitchFamily="34" charset="-128"/>
              </a:rPr>
              <a:t>場所</a:t>
            </a:r>
            <a:endParaRPr kumimoji="1" lang="ja-JP" altLang="en-US" sz="2400">
              <a:highlight>
                <a:srgbClr val="FF7AE5"/>
              </a:highlight>
              <a:latin typeface="HGSGothicE" panose="020B0900000000000000" pitchFamily="34" charset="-128"/>
              <a:ea typeface="HGSGothicE" panose="020B0900000000000000" pitchFamily="34" charset="-128"/>
            </a:endParaRPr>
          </a:p>
        </p:txBody>
      </p:sp>
      <p:sp>
        <p:nvSpPr>
          <p:cNvPr id="18" name="テキスト ボックス 17">
            <a:extLst>
              <a:ext uri="{FF2B5EF4-FFF2-40B4-BE49-F238E27FC236}">
                <a16:creationId xmlns:a16="http://schemas.microsoft.com/office/drawing/2014/main" id="{2033ECC8-3FE4-074C-9B17-08EC0341C5D2}"/>
              </a:ext>
            </a:extLst>
          </p:cNvPr>
          <p:cNvSpPr txBox="1"/>
          <p:nvPr/>
        </p:nvSpPr>
        <p:spPr>
          <a:xfrm>
            <a:off x="302171" y="1796303"/>
            <a:ext cx="3057247" cy="1077218"/>
          </a:xfrm>
          <a:prstGeom prst="rect">
            <a:avLst/>
          </a:prstGeom>
          <a:noFill/>
        </p:spPr>
        <p:txBody>
          <a:bodyPr wrap="none" rtlCol="0">
            <a:spAutoFit/>
          </a:bodyPr>
          <a:lstStyle/>
          <a:p>
            <a:r>
              <a:rPr lang="ja-JP" altLang="en-US" sz="3200">
                <a:solidFill>
                  <a:schemeClr val="bg1"/>
                </a:solidFill>
                <a:latin typeface="HGGothicE" panose="020B0909000000000000" pitchFamily="49" charset="-128"/>
                <a:ea typeface="HGGothicE" panose="020B0909000000000000" pitchFamily="49" charset="-128"/>
              </a:rPr>
              <a:t>キャッチコピー</a:t>
            </a:r>
            <a:endParaRPr lang="en-US" altLang="ja-JP" sz="3200" dirty="0">
              <a:solidFill>
                <a:schemeClr val="bg1"/>
              </a:solidFill>
              <a:latin typeface="HGGothicE" panose="020B0909000000000000" pitchFamily="49" charset="-128"/>
              <a:ea typeface="HGGothicE" panose="020B0909000000000000" pitchFamily="49" charset="-128"/>
            </a:endParaRPr>
          </a:p>
          <a:p>
            <a:r>
              <a:rPr lang="ja-JP" altLang="en-US" sz="3200">
                <a:solidFill>
                  <a:schemeClr val="bg1"/>
                </a:solidFill>
                <a:latin typeface="HGGothicE" panose="020B0909000000000000" pitchFamily="49" charset="-128"/>
                <a:ea typeface="HGGothicE" panose="020B0909000000000000" pitchFamily="49" charset="-128"/>
              </a:rPr>
              <a:t>入れる入れる</a:t>
            </a:r>
            <a:endParaRPr lang="en-US" altLang="ja-JP" sz="3200" dirty="0">
              <a:solidFill>
                <a:schemeClr val="bg1"/>
              </a:solidFill>
              <a:latin typeface="HGGothicE" panose="020B0909000000000000" pitchFamily="49" charset="-128"/>
              <a:ea typeface="HGGothicE" panose="020B0909000000000000" pitchFamily="49" charset="-128"/>
            </a:endParaRPr>
          </a:p>
        </p:txBody>
      </p:sp>
      <p:sp>
        <p:nvSpPr>
          <p:cNvPr id="20" name="正方形/長方形 19">
            <a:extLst>
              <a:ext uri="{FF2B5EF4-FFF2-40B4-BE49-F238E27FC236}">
                <a16:creationId xmlns:a16="http://schemas.microsoft.com/office/drawing/2014/main" id="{36F78CDE-AF23-1F46-9B07-900E9D96D0A3}"/>
              </a:ext>
            </a:extLst>
          </p:cNvPr>
          <p:cNvSpPr/>
          <p:nvPr/>
        </p:nvSpPr>
        <p:spPr>
          <a:xfrm>
            <a:off x="4091048" y="7386162"/>
            <a:ext cx="3217831" cy="2031325"/>
          </a:xfrm>
          <a:prstGeom prst="rect">
            <a:avLst/>
          </a:prstGeom>
        </p:spPr>
        <p:txBody>
          <a:bodyPr wrap="square">
            <a:spAutoFit/>
          </a:bodyPr>
          <a:lstStyle/>
          <a:p>
            <a:r>
              <a:rPr lang="ja-JP" altLang="en-US" sz="1400">
                <a:solidFill>
                  <a:srgbClr val="FF0000"/>
                </a:solidFill>
              </a:rPr>
              <a:t>■イベント内容</a:t>
            </a:r>
            <a:endParaRPr lang="en-US" altLang="ja-JP" sz="1400" dirty="0">
              <a:solidFill>
                <a:srgbClr val="FF0000"/>
              </a:solidFill>
            </a:endParaRPr>
          </a:p>
          <a:p>
            <a:r>
              <a:rPr lang="ja-JP" altLang="en-US" sz="1400"/>
              <a:t>□</a:t>
            </a:r>
            <a:r>
              <a:rPr lang="en-US" altLang="ja-JP" sz="1400" dirty="0"/>
              <a:t> 〜〜〜〜〜〜〜〜〜〜</a:t>
            </a:r>
            <a:endParaRPr lang="ja-JP" altLang="en-US" sz="1400"/>
          </a:p>
          <a:p>
            <a:r>
              <a:rPr lang="ja-JP" altLang="en-US" sz="1400"/>
              <a:t>□</a:t>
            </a:r>
            <a:r>
              <a:rPr lang="en-US" altLang="ja-JP" sz="1400" dirty="0"/>
              <a:t> 〜〜〜〜〜〜〜〜〜〜</a:t>
            </a:r>
            <a:endParaRPr lang="ja-JP" altLang="en-US" sz="1400"/>
          </a:p>
          <a:p>
            <a:r>
              <a:rPr lang="ja-JP" altLang="en-US" sz="1400"/>
              <a:t>□</a:t>
            </a:r>
            <a:r>
              <a:rPr lang="en-US" altLang="ja-JP" sz="1400" dirty="0"/>
              <a:t> 〜〜〜〜〜〜〜〜〜〜 〜〜〜〜〜〜〜〜〜〜</a:t>
            </a:r>
            <a:endParaRPr lang="ja-JP" altLang="en-US" sz="1400"/>
          </a:p>
          <a:p>
            <a:r>
              <a:rPr lang="ja-JP" altLang="en-US" sz="1400"/>
              <a:t>□</a:t>
            </a:r>
            <a:r>
              <a:rPr lang="en-US" altLang="ja-JP" sz="1400" dirty="0"/>
              <a:t> 〜〜〜〜〜〜〜〜〜〜 〜〜〜〜〜〜〜〜〜〜</a:t>
            </a:r>
          </a:p>
          <a:p>
            <a:r>
              <a:rPr lang="ja-JP" altLang="en-US" sz="1400"/>
              <a:t>□</a:t>
            </a:r>
            <a:r>
              <a:rPr lang="en-US" altLang="ja-JP" sz="1400" dirty="0"/>
              <a:t> 〜〜〜〜〜〜〜〜〜〜</a:t>
            </a:r>
          </a:p>
          <a:p>
            <a:r>
              <a:rPr lang="ja-JP" altLang="en-US" sz="1400"/>
              <a:t>□</a:t>
            </a:r>
            <a:r>
              <a:rPr lang="en-US" altLang="ja-JP" sz="1400" dirty="0"/>
              <a:t> 〜〜〜〜〜〜〜〜〜〜</a:t>
            </a:r>
          </a:p>
        </p:txBody>
      </p:sp>
      <p:sp>
        <p:nvSpPr>
          <p:cNvPr id="27" name="正方形/長方形 26">
            <a:extLst>
              <a:ext uri="{FF2B5EF4-FFF2-40B4-BE49-F238E27FC236}">
                <a16:creationId xmlns:a16="http://schemas.microsoft.com/office/drawing/2014/main" id="{F8A03E9A-E81A-4A4F-8FA1-0DF0986F9FBA}"/>
              </a:ext>
            </a:extLst>
          </p:cNvPr>
          <p:cNvSpPr/>
          <p:nvPr/>
        </p:nvSpPr>
        <p:spPr>
          <a:xfrm>
            <a:off x="160226" y="7386163"/>
            <a:ext cx="3788922" cy="2031325"/>
          </a:xfrm>
          <a:prstGeom prst="rect">
            <a:avLst/>
          </a:prstGeom>
        </p:spPr>
        <p:txBody>
          <a:bodyPr wrap="square">
            <a:spAutoFit/>
          </a:bodyPr>
          <a:lstStyle/>
          <a:p>
            <a:r>
              <a:rPr lang="ja-JP" altLang="en-US" sz="1400">
                <a:solidFill>
                  <a:srgbClr val="FF0000"/>
                </a:solidFill>
              </a:rPr>
              <a:t>■イベント概要</a:t>
            </a:r>
            <a:endParaRPr lang="en-US" altLang="ja-JP" sz="1400" dirty="0">
              <a:solidFill>
                <a:srgbClr val="FF0000"/>
              </a:solidFill>
            </a:endParaRPr>
          </a:p>
          <a:p>
            <a:r>
              <a:rPr lang="ja-JP" altLang="en-US" sz="1400"/>
              <a:t>日程：</a:t>
            </a:r>
            <a:r>
              <a:rPr lang="en-US" altLang="ja-JP" sz="1400" dirty="0"/>
              <a:t>〜〜〜〜〜〜〜〜〜〜</a:t>
            </a:r>
          </a:p>
          <a:p>
            <a:r>
              <a:rPr lang="en-US" altLang="ja-JP" sz="1400" dirty="0"/>
              <a:t>〜〜〜〜〜〜〜〜〜〜〜〜〜</a:t>
            </a:r>
          </a:p>
          <a:p>
            <a:r>
              <a:rPr lang="ja-JP" altLang="en-US" sz="1400"/>
              <a:t>場所：</a:t>
            </a:r>
            <a:r>
              <a:rPr lang="en-US" altLang="ja-JP" sz="1400" dirty="0"/>
              <a:t>〜〜〜〜〜〜〜〜〜</a:t>
            </a:r>
          </a:p>
          <a:p>
            <a:r>
              <a:rPr lang="ja-JP" altLang="en-US" sz="1400"/>
              <a:t>住所：</a:t>
            </a:r>
            <a:r>
              <a:rPr lang="en-US" altLang="ja-JP" sz="1400" dirty="0"/>
              <a:t> 〜〜〜〜〜〜〜〜〜〜〜</a:t>
            </a:r>
            <a:endParaRPr lang="ja-JP" altLang="en-US" sz="1400"/>
          </a:p>
          <a:p>
            <a:r>
              <a:rPr lang="ja-JP" altLang="en-US" sz="1400"/>
              <a:t>交通：</a:t>
            </a:r>
            <a:r>
              <a:rPr lang="en-US" altLang="ja-JP" sz="1400" dirty="0"/>
              <a:t> 〜〜〜〜〜〜〜〜〜〜〜</a:t>
            </a:r>
            <a:endParaRPr lang="ja-JP" altLang="en-US" sz="1400"/>
          </a:p>
          <a:p>
            <a:r>
              <a:rPr lang="ja-JP" altLang="en-US" sz="1400"/>
              <a:t>定員：</a:t>
            </a:r>
            <a:r>
              <a:rPr lang="en-US" altLang="ja-JP" sz="1400" dirty="0"/>
              <a:t>〜〜</a:t>
            </a:r>
            <a:r>
              <a:rPr lang="ja-JP" altLang="en-US" sz="1400"/>
              <a:t>名　受講費：</a:t>
            </a:r>
            <a:r>
              <a:rPr lang="en-US" altLang="ja-JP" sz="1400" dirty="0"/>
              <a:t>〜〜〜〜</a:t>
            </a:r>
            <a:r>
              <a:rPr lang="ja-JP" altLang="en-US" sz="1400"/>
              <a:t>円（税込）</a:t>
            </a:r>
          </a:p>
          <a:p>
            <a:r>
              <a:rPr lang="ja-JP" altLang="en-US" sz="1400"/>
              <a:t>※</a:t>
            </a:r>
            <a:r>
              <a:rPr lang="en-US" altLang="ja-JP" sz="1400" dirty="0"/>
              <a:t>〜〜〜〜〜〜〜〜</a:t>
            </a:r>
          </a:p>
          <a:p>
            <a:r>
              <a:rPr lang="ja-JP" altLang="en-US" sz="1400"/>
              <a:t>※</a:t>
            </a:r>
            <a:r>
              <a:rPr lang="en-US" altLang="ja-JP" sz="1400" dirty="0"/>
              <a:t>〜〜〜〜〜〜〜〜</a:t>
            </a:r>
          </a:p>
        </p:txBody>
      </p:sp>
      <p:sp>
        <p:nvSpPr>
          <p:cNvPr id="28" name="正方形/長方形 27">
            <a:extLst>
              <a:ext uri="{FF2B5EF4-FFF2-40B4-BE49-F238E27FC236}">
                <a16:creationId xmlns:a16="http://schemas.microsoft.com/office/drawing/2014/main" id="{5935733F-C0F0-4548-A16B-9AEB48CA39D0}"/>
              </a:ext>
            </a:extLst>
          </p:cNvPr>
          <p:cNvSpPr/>
          <p:nvPr/>
        </p:nvSpPr>
        <p:spPr>
          <a:xfrm>
            <a:off x="-3" y="9787679"/>
            <a:ext cx="7559677" cy="90413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72D92780-6008-4E44-8036-CB0526354A4E}"/>
              </a:ext>
            </a:extLst>
          </p:cNvPr>
          <p:cNvSpPr/>
          <p:nvPr/>
        </p:nvSpPr>
        <p:spPr>
          <a:xfrm>
            <a:off x="1080404" y="9885803"/>
            <a:ext cx="6021288" cy="707886"/>
          </a:xfrm>
          <a:prstGeom prst="rect">
            <a:avLst/>
          </a:prstGeom>
        </p:spPr>
        <p:txBody>
          <a:bodyPr wrap="square">
            <a:spAutoFit/>
          </a:bodyPr>
          <a:lstStyle/>
          <a:p>
            <a:pPr algn="ctr"/>
            <a:r>
              <a:rPr lang="en-US" altLang="ja-JP" sz="2000" dirty="0">
                <a:solidFill>
                  <a:schemeClr val="bg1"/>
                </a:solidFill>
              </a:rPr>
              <a:t>〜〜〜〜〜〜〜〜〜〜</a:t>
            </a:r>
          </a:p>
          <a:p>
            <a:pPr algn="ctr"/>
            <a:r>
              <a:rPr lang="en-US" altLang="ja-JP" sz="2000" dirty="0">
                <a:solidFill>
                  <a:schemeClr val="bg1"/>
                </a:solidFill>
              </a:rPr>
              <a:t> 〜〜〜〜〜〜〜〜〜〜</a:t>
            </a:r>
            <a:endParaRPr lang="en-US" altLang="ja-JP" sz="2000" dirty="0">
              <a:solidFill>
                <a:schemeClr val="bg1"/>
              </a:solidFill>
              <a:latin typeface="HGGothicE" panose="020B0909000000000000" pitchFamily="49" charset="-128"/>
              <a:ea typeface="HGGothicE" panose="020B0909000000000000" pitchFamily="49" charset="-128"/>
            </a:endParaRPr>
          </a:p>
        </p:txBody>
      </p:sp>
      <p:sp>
        <p:nvSpPr>
          <p:cNvPr id="32" name="正方形/長方形 31">
            <a:extLst>
              <a:ext uri="{FF2B5EF4-FFF2-40B4-BE49-F238E27FC236}">
                <a16:creationId xmlns:a16="http://schemas.microsoft.com/office/drawing/2014/main" id="{208D8A6B-50E4-0D4C-985D-B91246B4935F}"/>
              </a:ext>
            </a:extLst>
          </p:cNvPr>
          <p:cNvSpPr/>
          <p:nvPr/>
        </p:nvSpPr>
        <p:spPr>
          <a:xfrm>
            <a:off x="276165" y="9999336"/>
            <a:ext cx="962710" cy="4808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HGGothicE" panose="020B0909000000000000" pitchFamily="49" charset="-128"/>
                <a:ea typeface="HGGothicE" panose="020B0909000000000000" pitchFamily="49" charset="-128"/>
              </a:rPr>
              <a:t>お申込</a:t>
            </a:r>
          </a:p>
        </p:txBody>
      </p:sp>
      <p:sp>
        <p:nvSpPr>
          <p:cNvPr id="14" name="テキスト ボックス 13">
            <a:extLst>
              <a:ext uri="{FF2B5EF4-FFF2-40B4-BE49-F238E27FC236}">
                <a16:creationId xmlns:a16="http://schemas.microsoft.com/office/drawing/2014/main" id="{53730897-1262-5341-9928-3E87D3184D54}"/>
              </a:ext>
            </a:extLst>
          </p:cNvPr>
          <p:cNvSpPr txBox="1"/>
          <p:nvPr/>
        </p:nvSpPr>
        <p:spPr>
          <a:xfrm>
            <a:off x="2046027" y="3145556"/>
            <a:ext cx="4288353" cy="584775"/>
          </a:xfrm>
          <a:prstGeom prst="rect">
            <a:avLst/>
          </a:prstGeom>
          <a:noFill/>
        </p:spPr>
        <p:txBody>
          <a:bodyPr wrap="none" rtlCol="0">
            <a:spAutoFit/>
          </a:bodyPr>
          <a:lstStyle/>
          <a:p>
            <a:r>
              <a:rPr lang="ja-JP" altLang="en-US" sz="3200">
                <a:solidFill>
                  <a:schemeClr val="bg1"/>
                </a:solidFill>
                <a:latin typeface="HGGothicE" panose="020B0909000000000000" pitchFamily="49" charset="-128"/>
                <a:ea typeface="HGGothicE" panose="020B0909000000000000" pitchFamily="49" charset="-128"/>
              </a:rPr>
              <a:t>オレンジ部分写真入る</a:t>
            </a:r>
            <a:endParaRPr lang="en-US" altLang="ja-JP" sz="3200" dirty="0">
              <a:solidFill>
                <a:schemeClr val="bg1"/>
              </a:solidFill>
              <a:latin typeface="HGGothicE" panose="020B0909000000000000" pitchFamily="49" charset="-128"/>
              <a:ea typeface="HGGothicE" panose="020B0909000000000000" pitchFamily="49" charset="-128"/>
            </a:endParaRPr>
          </a:p>
        </p:txBody>
      </p:sp>
    </p:spTree>
    <p:extLst>
      <p:ext uri="{BB962C8B-B14F-4D97-AF65-F5344CB8AC3E}">
        <p14:creationId xmlns:p14="http://schemas.microsoft.com/office/powerpoint/2010/main" val="3949699414"/>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475</TotalTime>
  <Words>512</Words>
  <Application>Microsoft Macintosh PowerPoint</Application>
  <PresentationFormat>ユーザー設定</PresentationFormat>
  <Paragraphs>73</Paragraphs>
  <Slides>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vt:i4>
      </vt:variant>
    </vt:vector>
  </HeadingPairs>
  <TitlesOfParts>
    <vt:vector size="11" baseType="lpstr">
      <vt:lpstr>HGSGothicE</vt:lpstr>
      <vt:lpstr>HGGothicE</vt:lpstr>
      <vt:lpstr>游ゴシック</vt:lpstr>
      <vt:lpstr>游ゴシック Light</vt:lpstr>
      <vt:lpstr>Arial</vt:lpstr>
      <vt:lpstr>Calibri</vt:lpstr>
      <vt:lpstr>Calibri Light</vt:lpstr>
      <vt:lpstr>ホワイト</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かさこ（kasako）</dc:creator>
  <cp:lastModifiedBy>かさこ（kasako）</cp:lastModifiedBy>
  <cp:revision>26</cp:revision>
  <dcterms:created xsi:type="dcterms:W3CDTF">2018-03-06T15:13:54Z</dcterms:created>
  <dcterms:modified xsi:type="dcterms:W3CDTF">2018-04-12T17:27:46Z</dcterms:modified>
</cp:coreProperties>
</file>